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71" r:id="rId2"/>
    <p:sldId id="257" r:id="rId3"/>
    <p:sldId id="263" r:id="rId4"/>
    <p:sldId id="270" r:id="rId5"/>
    <p:sldId id="262" r:id="rId6"/>
    <p:sldId id="260" r:id="rId7"/>
    <p:sldId id="264" r:id="rId8"/>
    <p:sldId id="265" r:id="rId9"/>
    <p:sldId id="266" r:id="rId10"/>
    <p:sldId id="267" r:id="rId11"/>
    <p:sldId id="269" r:id="rId12"/>
    <p:sldId id="268" r:id="rId13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37" d="100"/>
          <a:sy n="37" d="100"/>
        </p:scale>
        <p:origin x="-84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כותרת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7" name="כותרת משנה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30" name="מציין מיקום של תאריך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4E2EF-1711-47DD-ACF9-FE85C7D41D49}" type="datetimeFigureOut">
              <a:rPr lang="he-IL" smtClean="0"/>
              <a:pPr/>
              <a:t>ה'/טבת/תשע"ד</a:t>
            </a:fld>
            <a:endParaRPr lang="he-IL"/>
          </a:p>
        </p:txBody>
      </p:sp>
      <p:sp>
        <p:nvSpPr>
          <p:cNvPr id="19" name="מציין מיקום של כותרת תחתונה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27" name="מציין מיקום של מספר שקופית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8E6BA-55D9-4444-97AB-928F4A083D7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4E2EF-1711-47DD-ACF9-FE85C7D41D49}" type="datetimeFigureOut">
              <a:rPr lang="he-IL" smtClean="0"/>
              <a:pPr/>
              <a:t>ה'/טבת/תשע"ד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8E6BA-55D9-4444-97AB-928F4A083D7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4E2EF-1711-47DD-ACF9-FE85C7D41D49}" type="datetimeFigureOut">
              <a:rPr lang="he-IL" smtClean="0"/>
              <a:pPr/>
              <a:t>ה'/טבת/תשע"ד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8E6BA-55D9-4444-97AB-928F4A083D7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4E2EF-1711-47DD-ACF9-FE85C7D41D49}" type="datetimeFigureOut">
              <a:rPr lang="he-IL" smtClean="0"/>
              <a:pPr/>
              <a:t>ה'/טבת/תשע"ד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8E6BA-55D9-4444-97AB-928F4A083D7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4E2EF-1711-47DD-ACF9-FE85C7D41D49}" type="datetimeFigureOut">
              <a:rPr lang="he-IL" smtClean="0"/>
              <a:pPr/>
              <a:t>ה'/טבת/תשע"ד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8E6BA-55D9-4444-97AB-928F4A083D7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4E2EF-1711-47DD-ACF9-FE85C7D41D49}" type="datetimeFigureOut">
              <a:rPr lang="he-IL" smtClean="0"/>
              <a:pPr/>
              <a:t>ה'/טבת/תשע"ד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8E6BA-55D9-4444-97AB-928F4A083D7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4E2EF-1711-47DD-ACF9-FE85C7D41D49}" type="datetimeFigureOut">
              <a:rPr lang="he-IL" smtClean="0"/>
              <a:pPr/>
              <a:t>ה'/טבת/תשע"ד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8E6BA-55D9-4444-97AB-928F4A083D7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4E2EF-1711-47DD-ACF9-FE85C7D41D49}" type="datetimeFigureOut">
              <a:rPr lang="he-IL" smtClean="0"/>
              <a:pPr/>
              <a:t>ה'/טבת/תשע"ד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8E6BA-55D9-4444-97AB-928F4A083D7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4E2EF-1711-47DD-ACF9-FE85C7D41D49}" type="datetimeFigureOut">
              <a:rPr lang="he-IL" smtClean="0"/>
              <a:pPr/>
              <a:t>ה'/טבת/תשע"ד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8E6BA-55D9-4444-97AB-928F4A083D7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4E2EF-1711-47DD-ACF9-FE85C7D41D49}" type="datetimeFigureOut">
              <a:rPr lang="he-IL" smtClean="0"/>
              <a:pPr/>
              <a:t>ה'/טבת/תשע"ד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8E6BA-55D9-4444-97AB-928F4A083D7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מלבן עם פינה יחידה חתוכה ומעוגלת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משולש ישר-זווית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4E2EF-1711-47DD-ACF9-FE85C7D41D49}" type="datetimeFigureOut">
              <a:rPr lang="he-IL" smtClean="0"/>
              <a:pPr/>
              <a:t>ה'/טבת/תשע"ד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E18E6BA-55D9-4444-97AB-928F4A083D75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e-IL" smtClean="0"/>
              <a:t>לחץ על הסמל כדי להוסיף תמונה</a:t>
            </a:r>
            <a:endParaRPr kumimoji="0" lang="en-US" dirty="0"/>
          </a:p>
        </p:txBody>
      </p:sp>
      <p:sp>
        <p:nvSpPr>
          <p:cNvPr id="10" name="צורה חופשית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צורה חופשית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צורה חופשית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צורה חופשית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מציין מיקום של כותרת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0" name="מציין מיקום טקסט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  <p:sp>
        <p:nvSpPr>
          <p:cNvPr id="10" name="מציין מיקום של תאריך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CA4E2EF-1711-47DD-ACF9-FE85C7D41D49}" type="datetimeFigureOut">
              <a:rPr lang="he-IL" smtClean="0"/>
              <a:pPr/>
              <a:t>ה'/טבת/תשע"ד</a:t>
            </a:fld>
            <a:endParaRPr lang="he-IL"/>
          </a:p>
        </p:txBody>
      </p:sp>
      <p:sp>
        <p:nvSpPr>
          <p:cNvPr id="22" name="מציין מיקום של כותרת תחתונה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18" name="מציין מיקום של מספר שקופית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E18E6BA-55D9-4444-97AB-928F4A083D75}" type="slidenum">
              <a:rPr lang="he-IL" smtClean="0"/>
              <a:pPr/>
              <a:t>‹#›</a:t>
            </a:fld>
            <a:endParaRPr lang="he-IL"/>
          </a:p>
        </p:txBody>
      </p:sp>
      <p:grpSp>
        <p:nvGrpSpPr>
          <p:cNvPr id="2" name="קבוצה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צורה חופשית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צורה חופשית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571472" y="725931"/>
            <a:ext cx="8143900" cy="36317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115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FF66"/>
                </a:solidFill>
                <a:effectLst>
                  <a:glow rad="101600">
                    <a:srgbClr val="FFFF00">
                      <a:alpha val="60000"/>
                    </a:srgbClr>
                  </a:glow>
                </a:effectLst>
                <a:cs typeface="Hatzwi Hollow" pitchFamily="2" charset="-79"/>
              </a:rPr>
              <a:t>פגישת  הורים מיטבית</a:t>
            </a:r>
            <a:endParaRPr lang="he-IL" sz="115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FFFF66"/>
              </a:solidFill>
              <a:effectLst>
                <a:glow rad="101600">
                  <a:srgbClr val="FFFF00">
                    <a:alpha val="60000"/>
                  </a:srgbClr>
                </a:glow>
              </a:effectLst>
              <a:cs typeface="Hatzwi Hollow" pitchFamily="2" charset="-79"/>
            </a:endParaRPr>
          </a:p>
        </p:txBody>
      </p:sp>
      <p:pic>
        <p:nvPicPr>
          <p:cNvPr id="1027" name="Picture 3" descr="C:\Users\yehuda\AppData\Local\Microsoft\Windows\Temporary Internet Files\Content.IE5\CIYJKK23\MCj0332546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72264" y="5032150"/>
            <a:ext cx="2571736" cy="1550171"/>
          </a:xfrm>
          <a:prstGeom prst="rect">
            <a:avLst/>
          </a:prstGeom>
          <a:noFill/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>
            <a:lum bright="20000" contrast="30000"/>
          </a:blip>
          <a:srcRect/>
          <a:stretch>
            <a:fillRect/>
          </a:stretch>
        </p:blipFill>
        <p:spPr bwMode="auto">
          <a:xfrm>
            <a:off x="4929190" y="5072074"/>
            <a:ext cx="1675075" cy="178592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מלבן 5"/>
          <p:cNvSpPr/>
          <p:nvPr/>
        </p:nvSpPr>
        <p:spPr>
          <a:xfrm>
            <a:off x="0" y="5934670"/>
            <a:ext cx="313579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he-IL" sz="5400" b="1" dirty="0" smtClean="0">
                <a:ln/>
                <a:solidFill>
                  <a:schemeClr val="accent3"/>
                </a:solidFill>
              </a:rPr>
              <a:t>יהודה נוימן</a:t>
            </a:r>
            <a:endParaRPr lang="he-IL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0" descr="try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429133"/>
            <a:ext cx="2808268" cy="2428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מלבן 7"/>
          <p:cNvSpPr/>
          <p:nvPr/>
        </p:nvSpPr>
        <p:spPr>
          <a:xfrm>
            <a:off x="2071638" y="785794"/>
            <a:ext cx="7072362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3200" b="1" spc="100" dirty="0" smtClean="0">
                <a:ln w="18000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נקודות למחשבה </a:t>
            </a:r>
            <a:r>
              <a:rPr lang="he-IL" sz="3200" b="1" spc="100" dirty="0" err="1" smtClean="0">
                <a:ln w="18000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– תזכורת</a:t>
            </a:r>
            <a:r>
              <a:rPr lang="he-IL" sz="3200" b="1" spc="100" dirty="0" smtClean="0">
                <a:ln w="18000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 מהירה...</a:t>
            </a:r>
            <a:endParaRPr lang="he-IL" sz="3200" b="1" cap="none" spc="100" dirty="0">
              <a:ln w="18000">
                <a:solidFill>
                  <a:schemeClr val="accent1">
                    <a:lumMod val="75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14414" y="2000240"/>
            <a:ext cx="7358114" cy="31700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en-US" sz="1600" dirty="0"/>
          </a:p>
          <a:p>
            <a:pPr>
              <a:lnSpc>
                <a:spcPct val="150000"/>
              </a:lnSpc>
            </a:pPr>
            <a:r>
              <a:rPr lang="he-IL" sz="3200" b="1" u="sng" dirty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Petel" pitchFamily="2" charset="-79"/>
                <a:cs typeface="Rehut Right" pitchFamily="2" charset="-79"/>
              </a:rPr>
              <a:t>במקום להרים ידיים:</a:t>
            </a:r>
            <a:endParaRPr lang="en-US" sz="3200" b="1" u="sng" dirty="0">
              <a:effectLst>
                <a:glow rad="101600">
                  <a:srgbClr val="FF0000">
                    <a:alpha val="60000"/>
                  </a:srgbClr>
                </a:glow>
              </a:effectLst>
              <a:latin typeface="Petel" pitchFamily="2" charset="-79"/>
              <a:cs typeface="Rehut Right" pitchFamily="2" charset="-79"/>
            </a:endParaRPr>
          </a:p>
          <a:p>
            <a:pPr>
              <a:lnSpc>
                <a:spcPct val="150000"/>
              </a:lnSpc>
            </a:pPr>
            <a:r>
              <a:rPr lang="he-IL" sz="1600" dirty="0"/>
              <a:t>"זאת עובדה: יש ילדים שאין להם כשרון </a:t>
            </a:r>
            <a:r>
              <a:rPr lang="he-IL" sz="1600" dirty="0" smtClean="0"/>
              <a:t>למתמטיקה</a:t>
            </a:r>
            <a:r>
              <a:rPr lang="he-IL" sz="1600" dirty="0"/>
              <a:t>".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he-IL" sz="3200" b="1" u="sng" dirty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Petel" pitchFamily="2" charset="-79"/>
                <a:cs typeface="Rehut Right" pitchFamily="2" charset="-79"/>
              </a:rPr>
              <a:t>נסו לפתח תוכנית בשיתוף עם ההורה:</a:t>
            </a:r>
            <a:endParaRPr lang="en-US" sz="3200" b="1" u="sng" dirty="0">
              <a:effectLst>
                <a:glow rad="101600">
                  <a:srgbClr val="FF0000">
                    <a:alpha val="60000"/>
                  </a:srgbClr>
                </a:glow>
              </a:effectLst>
              <a:latin typeface="Petel" pitchFamily="2" charset="-79"/>
              <a:cs typeface="Rehut Right" pitchFamily="2" charset="-79"/>
            </a:endParaRPr>
          </a:p>
          <a:p>
            <a:pPr>
              <a:lnSpc>
                <a:spcPct val="150000"/>
              </a:lnSpc>
            </a:pPr>
            <a:r>
              <a:rPr lang="he-IL" sz="1600" dirty="0"/>
              <a:t>המורה: "אני עומד לפתוח חנות כיתתית עם כסף-משחק. אולי אבקש ממאיר להיות הקופאי".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he-IL" sz="1600" dirty="0"/>
              <a:t>ההורה: "ואולי כשאנחנו יוצאים לקניות, אבקש ממאיר לספור את </a:t>
            </a:r>
            <a:r>
              <a:rPr lang="he-IL" sz="1600" dirty="0" err="1"/>
              <a:t>הכסף."</a:t>
            </a:r>
            <a:endParaRPr lang="en-US" sz="1600" dirty="0"/>
          </a:p>
          <a:p>
            <a:endParaRPr lang="he-IL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0" descr="try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429133"/>
            <a:ext cx="2808268" cy="2428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מלבן 7"/>
          <p:cNvSpPr/>
          <p:nvPr/>
        </p:nvSpPr>
        <p:spPr>
          <a:xfrm>
            <a:off x="2071638" y="785794"/>
            <a:ext cx="7072362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3200" b="1" spc="100" dirty="0" smtClean="0">
                <a:ln w="18000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נקודות למחשבה </a:t>
            </a:r>
            <a:r>
              <a:rPr lang="he-IL" sz="3200" b="1" spc="100" dirty="0" err="1" smtClean="0">
                <a:ln w="18000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– תזכורת</a:t>
            </a:r>
            <a:r>
              <a:rPr lang="he-IL" sz="3200" b="1" spc="100" dirty="0" smtClean="0">
                <a:ln w="18000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 מהירה...</a:t>
            </a:r>
            <a:endParaRPr lang="he-IL" sz="3200" b="1" cap="none" spc="100" dirty="0">
              <a:ln w="18000">
                <a:solidFill>
                  <a:schemeClr val="accent1">
                    <a:lumMod val="75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2910" y="2000240"/>
            <a:ext cx="800105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en-US" sz="1600" dirty="0"/>
          </a:p>
          <a:p>
            <a:r>
              <a:rPr lang="he-IL" sz="3200" b="1" u="sng" dirty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Petel" pitchFamily="2" charset="-79"/>
                <a:cs typeface="Rehut Right" pitchFamily="2" charset="-79"/>
              </a:rPr>
              <a:t>סיימו את הפגישה באמירה חיובית שניתן לחזור עליה באוזני הילד.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לבן 7"/>
          <p:cNvSpPr/>
          <p:nvPr/>
        </p:nvSpPr>
        <p:spPr>
          <a:xfrm>
            <a:off x="785818" y="785794"/>
            <a:ext cx="8501090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3200" b="1" spc="100" dirty="0" smtClean="0">
                <a:ln w="18000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עוד כמה דברים להתכונן לקראת אסיפת ההורים...</a:t>
            </a:r>
            <a:endParaRPr lang="he-IL" sz="3200" b="1" cap="none" spc="100" dirty="0">
              <a:ln w="18000">
                <a:solidFill>
                  <a:schemeClr val="accent1">
                    <a:lumMod val="75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1715050"/>
            <a:ext cx="8858280" cy="433965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he-IL" sz="1600" b="1" dirty="0" smtClean="0"/>
          </a:p>
          <a:p>
            <a:pPr>
              <a:buFont typeface="Arial" pitchFamily="34" charset="0"/>
              <a:buChar char="•"/>
            </a:pPr>
            <a:r>
              <a:rPr lang="he-IL" sz="1600" b="1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he-IL" sz="2000" b="1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cs typeface="Shoken Light" pitchFamily="2" charset="-79"/>
              </a:rPr>
              <a:t>לומר נקודות חוזק על כל תלמיד</a:t>
            </a:r>
          </a:p>
          <a:p>
            <a:pPr>
              <a:buFont typeface="Arial" pitchFamily="34" charset="0"/>
              <a:buChar char="•"/>
            </a:pPr>
            <a:r>
              <a:rPr lang="he-IL" sz="2000" b="1" dirty="0" smtClean="0">
                <a:effectLst>
                  <a:glow rad="101600">
                    <a:schemeClr val="accent5">
                      <a:lumMod val="60000"/>
                      <a:lumOff val="40000"/>
                      <a:alpha val="60000"/>
                    </a:schemeClr>
                  </a:glow>
                </a:effectLst>
                <a:cs typeface="Shoken Light" pitchFamily="2" charset="-79"/>
              </a:rPr>
              <a:t>הופעה ולבוש מסודר והולם</a:t>
            </a:r>
            <a:endParaRPr lang="he-IL" sz="2000" b="1" dirty="0">
              <a:effectLst>
                <a:glow rad="101600">
                  <a:schemeClr val="accent5">
                    <a:lumMod val="60000"/>
                    <a:lumOff val="40000"/>
                    <a:alpha val="60000"/>
                  </a:schemeClr>
                </a:glow>
              </a:effectLst>
              <a:cs typeface="Shoken Light" pitchFamily="2" charset="-79"/>
            </a:endParaRPr>
          </a:p>
          <a:p>
            <a:pPr>
              <a:buFont typeface="Arial" pitchFamily="34" charset="0"/>
              <a:buChar char="•"/>
            </a:pPr>
            <a:r>
              <a:rPr lang="he-IL" sz="2000" b="1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cs typeface="Shoken Light" pitchFamily="2" charset="-79"/>
              </a:rPr>
              <a:t> לסכם נתונים על התלמיד: ציוניו במבחנים, חיסורים, איחורים, מקרי משמעת</a:t>
            </a:r>
          </a:p>
          <a:p>
            <a:pPr>
              <a:buFont typeface="Arial" pitchFamily="34" charset="0"/>
              <a:buChar char="•"/>
            </a:pPr>
            <a:r>
              <a:rPr lang="he-IL" sz="2000" b="1" dirty="0" smtClean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cs typeface="Shoken Light" pitchFamily="2" charset="-79"/>
              </a:rPr>
              <a:t> לומר אמירה חיובית לעתיד ( </a:t>
            </a:r>
            <a:r>
              <a:rPr lang="he-IL" sz="2000" b="1" dirty="0" err="1" smtClean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cs typeface="Shoken Light" pitchFamily="2" charset="-79"/>
              </a:rPr>
              <a:t>" אנ</a:t>
            </a:r>
            <a:r>
              <a:rPr lang="he-IL" sz="2000" b="1" dirty="0" smtClean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cs typeface="Shoken Light" pitchFamily="2" charset="-79"/>
              </a:rPr>
              <a:t>י מאמין...)</a:t>
            </a:r>
          </a:p>
          <a:p>
            <a:pPr>
              <a:buFont typeface="Arial" pitchFamily="34" charset="0"/>
              <a:buChar char="•"/>
            </a:pPr>
            <a:r>
              <a:rPr lang="he-IL" sz="2000" b="1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cs typeface="Shoken Light" pitchFamily="2" charset="-79"/>
              </a:rPr>
              <a:t>  רשימת מורים המלמדים את התלמיד (הערה לרמי"ם)</a:t>
            </a:r>
            <a:endParaRPr lang="he-IL" sz="20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  <a:cs typeface="Shoken Light" pitchFamily="2" charset="-79"/>
            </a:endParaRPr>
          </a:p>
          <a:p>
            <a:pPr>
              <a:buFont typeface="Arial" pitchFamily="34" charset="0"/>
              <a:buChar char="•"/>
            </a:pPr>
            <a:r>
              <a:rPr lang="he-IL" sz="2000" b="1" dirty="0" smtClean="0">
                <a:cs typeface="Shoken Light" pitchFamily="2" charset="-79"/>
              </a:rPr>
              <a:t> </a:t>
            </a:r>
            <a:r>
              <a:rPr lang="he-IL" sz="2000" b="1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cs typeface="Shoken Light" pitchFamily="2" charset="-79"/>
              </a:rPr>
              <a:t>אם נגמר הזמן הקצר המוקדש לכל תלמיד חשוב לקבוע פגישת המשך ולא להמשיך על חשבון  ההורים  </a:t>
            </a:r>
          </a:p>
          <a:p>
            <a:r>
              <a:rPr lang="he-IL" sz="2000" b="1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cs typeface="Shoken Light" pitchFamily="2" charset="-79"/>
              </a:rPr>
              <a:t>  שמחכים בחוץ.</a:t>
            </a:r>
          </a:p>
          <a:p>
            <a:pPr>
              <a:buFont typeface="Arial" pitchFamily="34" charset="0"/>
              <a:buChar char="•"/>
            </a:pPr>
            <a:r>
              <a:rPr lang="he-IL" sz="2000" b="1" dirty="0" smtClean="0">
                <a:cs typeface="Shoken Light" pitchFamily="2" charset="-79"/>
              </a:rPr>
              <a:t> </a:t>
            </a:r>
            <a:r>
              <a:rPr lang="he-IL" sz="2000" b="1" dirty="0" smtClean="0">
                <a:effectLst>
                  <a:glow rad="101600">
                    <a:schemeClr val="accent3">
                      <a:alpha val="60000"/>
                    </a:schemeClr>
                  </a:glow>
                </a:effectLst>
                <a:cs typeface="Shoken Light" pitchFamily="2" charset="-79"/>
              </a:rPr>
              <a:t>יש להבהיר להורים עד כמה משמעותית המעורבות שלהם לאורך זמן בתפקוד הלימודי של הילד.</a:t>
            </a:r>
          </a:p>
          <a:p>
            <a:r>
              <a:rPr lang="he-IL" sz="2000" b="1" dirty="0" smtClean="0">
                <a:effectLst>
                  <a:glow rad="101600">
                    <a:schemeClr val="accent3">
                      <a:alpha val="60000"/>
                    </a:schemeClr>
                  </a:glow>
                </a:effectLst>
                <a:cs typeface="Shoken Light" pitchFamily="2" charset="-79"/>
              </a:rPr>
              <a:t>  לדוגמא : להתעניין בנעשה בביה"ס, לשאול על הכנת ש"ב, לימוד למבחנים , לראות לוח   </a:t>
            </a:r>
          </a:p>
          <a:p>
            <a:r>
              <a:rPr lang="he-IL" sz="2000" b="1" dirty="0">
                <a:effectLst>
                  <a:glow rad="101600">
                    <a:schemeClr val="accent3">
                      <a:alpha val="60000"/>
                    </a:schemeClr>
                  </a:glow>
                </a:effectLst>
                <a:cs typeface="Shoken Light" pitchFamily="2" charset="-79"/>
              </a:rPr>
              <a:t> </a:t>
            </a:r>
            <a:r>
              <a:rPr lang="he-IL" sz="2000" b="1" dirty="0" smtClean="0">
                <a:effectLst>
                  <a:glow rad="101600">
                    <a:schemeClr val="accent3">
                      <a:alpha val="60000"/>
                    </a:schemeClr>
                  </a:glow>
                </a:effectLst>
                <a:cs typeface="Shoken Light" pitchFamily="2" charset="-79"/>
              </a:rPr>
              <a:t> מבחנים.</a:t>
            </a:r>
          </a:p>
          <a:p>
            <a:pPr>
              <a:buFont typeface="Arial" pitchFamily="34" charset="0"/>
              <a:buChar char="•"/>
            </a:pPr>
            <a:r>
              <a:rPr lang="he-IL" sz="2000" b="1" dirty="0" smtClean="0">
                <a:effectLst>
                  <a:glow rad="101600">
                    <a:srgbClr val="FF0000">
                      <a:alpha val="60000"/>
                    </a:srgbClr>
                  </a:glow>
                </a:effectLst>
                <a:cs typeface="Shoken Light" pitchFamily="2" charset="-79"/>
              </a:rPr>
              <a:t>  להציע דרכי פעולה מעשיות כדי להתקדם.</a:t>
            </a:r>
          </a:p>
          <a:p>
            <a:pPr>
              <a:buFont typeface="Arial" pitchFamily="34" charset="0"/>
              <a:buChar char="•"/>
            </a:pPr>
            <a:r>
              <a:rPr lang="he-IL" sz="2000" b="1" dirty="0" smtClean="0">
                <a:cs typeface="Shoken Light" pitchFamily="2" charset="-79"/>
              </a:rPr>
              <a:t>  </a:t>
            </a:r>
            <a:r>
              <a:rPr lang="he-IL" sz="2000" b="1" dirty="0" smtClean="0">
                <a:effectLst>
                  <a:glow rad="101600">
                    <a:srgbClr val="002060">
                      <a:alpha val="60000"/>
                    </a:srgbClr>
                  </a:glow>
                </a:effectLst>
                <a:cs typeface="Shoken Light" pitchFamily="2" charset="-79"/>
              </a:rPr>
              <a:t>להימנע מעימותים שאינם רלוונטיים כמו- המורה חסרה הרבה, אין תכנית חב' בביה"ס.</a:t>
            </a:r>
          </a:p>
          <a:p>
            <a:r>
              <a:rPr lang="he-IL" sz="2000" b="1" dirty="0" smtClean="0">
                <a:effectLst>
                  <a:glow rad="101600">
                    <a:srgbClr val="002060">
                      <a:alpha val="60000"/>
                    </a:srgbClr>
                  </a:glow>
                </a:effectLst>
                <a:cs typeface="Shoken Light" pitchFamily="2" charset="-79"/>
              </a:rPr>
              <a:t>    </a:t>
            </a:r>
            <a:r>
              <a:rPr lang="he-IL" sz="2000" b="1" dirty="0" err="1" smtClean="0">
                <a:effectLst>
                  <a:glow rad="101600">
                    <a:srgbClr val="002060">
                      <a:alpha val="60000"/>
                    </a:srgbClr>
                  </a:glow>
                </a:effectLst>
                <a:cs typeface="Shoken Light" pitchFamily="2" charset="-79"/>
              </a:rPr>
              <a:t>הכל</a:t>
            </a:r>
            <a:r>
              <a:rPr lang="he-IL" sz="2000" b="1" dirty="0" smtClean="0">
                <a:effectLst>
                  <a:glow rad="101600">
                    <a:srgbClr val="002060">
                      <a:alpha val="60000"/>
                    </a:srgbClr>
                  </a:glow>
                </a:effectLst>
                <a:cs typeface="Shoken Light" pitchFamily="2" charset="-79"/>
              </a:rPr>
              <a:t> בגלל השביתה </a:t>
            </a:r>
            <a:r>
              <a:rPr lang="he-IL" sz="2000" b="1" dirty="0" err="1" smtClean="0">
                <a:effectLst>
                  <a:glow rad="101600">
                    <a:srgbClr val="002060">
                      <a:alpha val="60000"/>
                    </a:srgbClr>
                  </a:glow>
                </a:effectLst>
                <a:cs typeface="Shoken Light" pitchFamily="2" charset="-79"/>
              </a:rPr>
              <a:t>וכו'.</a:t>
            </a:r>
            <a:r>
              <a:rPr lang="he-IL" sz="2000" b="1" dirty="0" smtClean="0">
                <a:effectLst>
                  <a:glow rad="101600">
                    <a:srgbClr val="002060">
                      <a:alpha val="60000"/>
                    </a:srgbClr>
                  </a:glow>
                </a:effectLst>
                <a:cs typeface="Shoken Light" pitchFamily="2" charset="-79"/>
              </a:rPr>
              <a:t> המטרה להתקדם לעתיד ולא לדוש בעבר.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-1428792" y="0"/>
            <a:ext cx="5436179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2800" b="1" cap="none" spc="0" dirty="0" smtClean="0">
                <a:ln w="10541" cmpd="sng">
                  <a:solidFill>
                    <a:schemeClr val="accent1"/>
                  </a:solidFill>
                  <a:prstDash val="solid"/>
                </a:ln>
                <a:solidFill>
                  <a:srgbClr val="FFFF66"/>
                </a:solidFill>
                <a:effectLst>
                  <a:glow rad="101600">
                    <a:srgbClr val="FFFF00">
                      <a:alpha val="60000"/>
                    </a:srgbClr>
                  </a:glow>
                </a:effectLst>
                <a:cs typeface="Hatzwi Hollow" pitchFamily="2" charset="-79"/>
              </a:rPr>
              <a:t>פגישת אסיפת</a:t>
            </a:r>
          </a:p>
          <a:p>
            <a:pPr algn="ctr"/>
            <a:r>
              <a:rPr lang="he-IL" sz="2800" b="1" cap="none" spc="0" dirty="0" smtClean="0">
                <a:ln w="10541" cmpd="sng">
                  <a:solidFill>
                    <a:schemeClr val="accent1"/>
                  </a:solidFill>
                  <a:prstDash val="solid"/>
                </a:ln>
                <a:solidFill>
                  <a:srgbClr val="FFFF66"/>
                </a:solidFill>
                <a:effectLst>
                  <a:glow rad="101600">
                    <a:srgbClr val="FFFF00">
                      <a:alpha val="60000"/>
                    </a:srgbClr>
                  </a:glow>
                </a:effectLst>
                <a:cs typeface="Hatzwi Hollow" pitchFamily="2" charset="-79"/>
              </a:rPr>
              <a:t> הורים מיטבית</a:t>
            </a:r>
            <a:endParaRPr lang="he-IL" sz="2800" b="1" cap="none" spc="0" dirty="0">
              <a:ln w="10541" cmpd="sng">
                <a:solidFill>
                  <a:schemeClr val="accent1"/>
                </a:solidFill>
                <a:prstDash val="solid"/>
              </a:ln>
              <a:solidFill>
                <a:srgbClr val="FFFF66"/>
              </a:solidFill>
              <a:effectLst>
                <a:glow rad="101600">
                  <a:srgbClr val="FFFF00">
                    <a:alpha val="60000"/>
                  </a:srgbClr>
                </a:glow>
              </a:effectLst>
              <a:cs typeface="Hatzwi Hollow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00430" y="1142984"/>
            <a:ext cx="5286412" cy="48320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אורנה</a:t>
            </a:r>
            <a:r>
              <a:rPr lang="he-IL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, מחנכת בכיתה </a:t>
            </a:r>
            <a:r>
              <a:rPr lang="he-IL" dirty="0" err="1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ה'1</a:t>
            </a:r>
            <a:r>
              <a:rPr lang="he-IL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, תמיד "נלחצת" כשמגיע הזמן </a:t>
            </a:r>
            <a:r>
              <a:rPr lang="he-IL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לאסיפת </a:t>
            </a:r>
            <a:r>
              <a:rPr lang="he-IL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הורים. יש כמה הורים שתמיד מעבירים עליה ביקורת ואפילו תוקפים אותה, מציעים לה כיצד לנהוג ולא משתפים אתה פעולה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…</a:t>
            </a:r>
          </a:p>
          <a:p>
            <a:r>
              <a:rPr lang="he-IL" dirty="0">
                <a:solidFill>
                  <a:srgbClr val="FFFF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רונית, אימה של דנה </a:t>
            </a:r>
            <a:r>
              <a:rPr lang="he-IL" dirty="0" smtClean="0">
                <a:solidFill>
                  <a:srgbClr val="FFFF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, </a:t>
            </a:r>
            <a:r>
              <a:rPr lang="he-IL" dirty="0">
                <a:solidFill>
                  <a:srgbClr val="FFFF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מאוד לא אוהבת להגיע </a:t>
            </a:r>
            <a:r>
              <a:rPr lang="he-IL" dirty="0" smtClean="0">
                <a:solidFill>
                  <a:srgbClr val="FFFF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לאסיפות </a:t>
            </a:r>
            <a:r>
              <a:rPr lang="he-IL" dirty="0">
                <a:solidFill>
                  <a:srgbClr val="FFFF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מורים. אורנה, המורה, רואה בעיקר את נקודות החולשה של דנה וכל הזמן נותנת לה עצות איך לחנך אותה</a:t>
            </a:r>
            <a:r>
              <a:rPr lang="en-US" dirty="0">
                <a:solidFill>
                  <a:srgbClr val="FFFF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…</a:t>
            </a:r>
          </a:p>
          <a:p>
            <a:r>
              <a:rPr lang="he-IL" dirty="0">
                <a:solidFill>
                  <a:srgbClr val="FFFF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 </a:t>
            </a:r>
            <a:endParaRPr lang="en-US" dirty="0">
              <a:solidFill>
                <a:srgbClr val="FFFF0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pPr lvl="0"/>
            <a:r>
              <a:rPr lang="he-IL" dirty="0"/>
              <a:t> </a:t>
            </a:r>
            <a:r>
              <a:rPr lang="he-IL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cs typeface="Rehut Right" pitchFamily="2" charset="-79"/>
              </a:rPr>
              <a:t>איך אפשר לשפר את הקשר בין המורים להורים?</a:t>
            </a:r>
            <a:endParaRPr lang="en-US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cs typeface="Rehut Right" pitchFamily="2" charset="-79"/>
            </a:endParaRPr>
          </a:p>
          <a:p>
            <a:pPr lvl="0"/>
            <a:r>
              <a:rPr lang="he-IL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he-IL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cs typeface="Rehut Right" pitchFamily="2" charset="-79"/>
              </a:rPr>
              <a:t>איך אפשר לגרום לשיתוף פעולה בין מורים להורים?</a:t>
            </a:r>
            <a:endParaRPr lang="en-US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cs typeface="Rehut Right" pitchFamily="2" charset="-79"/>
            </a:endParaRPr>
          </a:p>
          <a:p>
            <a:r>
              <a:rPr lang="he-IL" dirty="0"/>
              <a:t> </a:t>
            </a:r>
            <a:endParaRPr lang="en-US" dirty="0"/>
          </a:p>
          <a:p>
            <a:endParaRPr lang="he-IL" dirty="0" smtClean="0"/>
          </a:p>
          <a:p>
            <a:r>
              <a:rPr lang="he-IL" dirty="0" smtClean="0"/>
              <a:t>לקראת אסיפת ההורים המתקרבת, אני רוצה להציג בפניכם כמה טיפים שיעזרו לכם להתכונן כראוי לקראת פגישותיכם עם ההורים. לפתיחת המצגת צרפתי קטע וידאו שייך. כדאי לצפות בסרטון לפני המצגת</a:t>
            </a:r>
            <a:endParaRPr lang="he-IL" dirty="0"/>
          </a:p>
        </p:txBody>
      </p:sp>
      <p:pic>
        <p:nvPicPr>
          <p:cNvPr id="8" name="Picture 33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0" y="3505619"/>
            <a:ext cx="3786182" cy="335238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-1428792" y="0"/>
            <a:ext cx="5436179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2800" b="1" cap="none" spc="0" dirty="0" smtClean="0">
                <a:ln w="10541" cmpd="sng">
                  <a:solidFill>
                    <a:schemeClr val="accent1"/>
                  </a:solidFill>
                  <a:prstDash val="solid"/>
                </a:ln>
                <a:solidFill>
                  <a:srgbClr val="FFFF66"/>
                </a:solidFill>
                <a:effectLst>
                  <a:glow rad="101600">
                    <a:srgbClr val="FFFF00">
                      <a:alpha val="60000"/>
                    </a:srgbClr>
                  </a:glow>
                </a:effectLst>
                <a:cs typeface="Hatzwi Hollow" pitchFamily="2" charset="-79"/>
              </a:rPr>
              <a:t>פגישת אסיפת</a:t>
            </a:r>
          </a:p>
          <a:p>
            <a:pPr algn="ctr"/>
            <a:r>
              <a:rPr lang="he-IL" sz="2800" b="1" cap="none" spc="0" dirty="0" smtClean="0">
                <a:ln w="10541" cmpd="sng">
                  <a:solidFill>
                    <a:schemeClr val="accent1"/>
                  </a:solidFill>
                  <a:prstDash val="solid"/>
                </a:ln>
                <a:solidFill>
                  <a:srgbClr val="FFFF66"/>
                </a:solidFill>
                <a:effectLst>
                  <a:glow rad="101600">
                    <a:srgbClr val="FFFF00">
                      <a:alpha val="60000"/>
                    </a:srgbClr>
                  </a:glow>
                </a:effectLst>
                <a:cs typeface="Hatzwi Hollow" pitchFamily="2" charset="-79"/>
              </a:rPr>
              <a:t> הורים מיטבית</a:t>
            </a:r>
            <a:endParaRPr lang="he-IL" sz="2800" b="1" cap="none" spc="0" dirty="0">
              <a:ln w="10541" cmpd="sng">
                <a:solidFill>
                  <a:schemeClr val="accent1"/>
                </a:solidFill>
                <a:prstDash val="solid"/>
              </a:ln>
              <a:solidFill>
                <a:srgbClr val="FFFF66"/>
              </a:solidFill>
              <a:effectLst>
                <a:glow rad="101600">
                  <a:srgbClr val="FFFF00">
                    <a:alpha val="60000"/>
                  </a:srgbClr>
                </a:glow>
              </a:effectLst>
              <a:cs typeface="Hatzwi Hollow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158" y="1530384"/>
            <a:ext cx="8572560" cy="39703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600" dirty="0" smtClean="0">
                <a:effectLst>
                  <a:glow rad="228600">
                    <a:srgbClr val="FFFF00">
                      <a:alpha val="40000"/>
                    </a:srgbClr>
                  </a:glow>
                </a:effectLst>
                <a:cs typeface="HafganaMF" pitchFamily="2" charset="-79"/>
              </a:rPr>
              <a:t>פתיחה חיובית של המורה </a:t>
            </a:r>
            <a:r>
              <a:rPr lang="he-IL" dirty="0" smtClean="0">
                <a:effectLst>
                  <a:glow rad="228600">
                    <a:srgbClr val="FFFF00">
                      <a:alpha val="40000"/>
                    </a:srgbClr>
                  </a:glow>
                </a:effectLst>
                <a:cs typeface="HafganaMF" pitchFamily="2" charset="-79"/>
              </a:rPr>
              <a:t> -  לאחר מכן ניתן לבקש מההורים "ספרו לי משהו חיובי על בנכם שלא ידעתי עד עתה"</a:t>
            </a:r>
            <a:r>
              <a:rPr lang="he-IL" sz="3600" dirty="0" smtClean="0">
                <a:effectLst>
                  <a:glow rad="228600">
                    <a:srgbClr val="FFFF00">
                      <a:alpha val="40000"/>
                    </a:srgbClr>
                  </a:glow>
                </a:effectLst>
                <a:cs typeface="HafganaMF" pitchFamily="2" charset="-79"/>
              </a:rPr>
              <a:t> </a:t>
            </a:r>
          </a:p>
          <a:p>
            <a:r>
              <a:rPr lang="he-IL" sz="3600" dirty="0" smtClean="0">
                <a:effectLst>
                  <a:glow rad="228600">
                    <a:schemeClr val="accent2">
                      <a:lumMod val="60000"/>
                      <a:lumOff val="40000"/>
                      <a:alpha val="40000"/>
                    </a:schemeClr>
                  </a:glow>
                </a:effectLst>
                <a:cs typeface="HafganaMF" pitchFamily="2" charset="-79"/>
              </a:rPr>
              <a:t>מיקוד </a:t>
            </a:r>
            <a:r>
              <a:rPr lang="he-IL" sz="3600" smtClean="0">
                <a:effectLst>
                  <a:glow rad="228600">
                    <a:schemeClr val="accent2">
                      <a:lumMod val="60000"/>
                      <a:lumOff val="40000"/>
                      <a:alpha val="40000"/>
                    </a:schemeClr>
                  </a:glow>
                </a:effectLst>
                <a:cs typeface="HafganaMF" pitchFamily="2" charset="-79"/>
              </a:rPr>
              <a:t>הנושא  </a:t>
            </a:r>
            <a:endParaRPr lang="he-IL" sz="3600" dirty="0" smtClean="0">
              <a:effectLst>
                <a:glow rad="228600">
                  <a:schemeClr val="accent2">
                    <a:lumMod val="60000"/>
                    <a:lumOff val="40000"/>
                    <a:alpha val="40000"/>
                  </a:schemeClr>
                </a:glow>
              </a:effectLst>
              <a:cs typeface="HafganaMF" pitchFamily="2" charset="-79"/>
            </a:endParaRPr>
          </a:p>
          <a:p>
            <a:r>
              <a:rPr lang="he-IL" sz="36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cs typeface="HafganaMF" pitchFamily="2" charset="-79"/>
              </a:rPr>
              <a:t>תיאור הקשיים בתוספת עובדות ודוגמאות</a:t>
            </a:r>
          </a:p>
          <a:p>
            <a:r>
              <a:rPr lang="he-IL" sz="3600" dirty="0" smtClean="0"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cs typeface="HafganaMF" pitchFamily="2" charset="-79"/>
              </a:rPr>
              <a:t>תגובת התלמיד (אם הוא נמצא)</a:t>
            </a:r>
          </a:p>
          <a:p>
            <a:r>
              <a:rPr lang="he-IL" sz="3600" dirty="0" smtClean="0">
                <a:effectLst>
                  <a:glow rad="228600">
                    <a:schemeClr val="accent3">
                      <a:alpha val="40000"/>
                    </a:schemeClr>
                  </a:glow>
                </a:effectLst>
                <a:cs typeface="HafganaMF" pitchFamily="2" charset="-79"/>
              </a:rPr>
              <a:t>זיהוי הסיבות להתנהגות ע"י ההורים והתלמיד</a:t>
            </a:r>
          </a:p>
          <a:p>
            <a:r>
              <a:rPr lang="he-IL" sz="3600" dirty="0" smtClean="0">
                <a:effectLst>
                  <a:glow rad="228600">
                    <a:srgbClr val="FF0000">
                      <a:alpha val="40000"/>
                    </a:srgbClr>
                  </a:glow>
                </a:effectLst>
                <a:cs typeface="HafganaMF" pitchFamily="2" charset="-79"/>
              </a:rPr>
              <a:t>קביעת דרך פעולה עתידית</a:t>
            </a:r>
          </a:p>
          <a:p>
            <a:r>
              <a:rPr lang="he-IL" sz="3600" dirty="0" smtClean="0">
                <a:effectLst>
                  <a:glow rad="228600">
                    <a:srgbClr val="FFFF00">
                      <a:alpha val="40000"/>
                    </a:srgbClr>
                  </a:glow>
                </a:effectLst>
                <a:cs typeface="HafganaMF" pitchFamily="2" charset="-79"/>
              </a:rPr>
              <a:t>סיום חיובי</a:t>
            </a:r>
            <a:endParaRPr lang="he-IL" sz="3600" dirty="0">
              <a:effectLst>
                <a:glow rad="228600">
                  <a:srgbClr val="FFFF00">
                    <a:alpha val="40000"/>
                  </a:srgbClr>
                </a:glow>
              </a:effectLst>
              <a:cs typeface="HafganaMF" pitchFamily="2" charset="-79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357554" y="357166"/>
            <a:ext cx="550984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שלבי השיחה </a:t>
            </a:r>
            <a:r>
              <a:rPr lang="he-IL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(דוגמאות בהמשך) </a:t>
            </a:r>
            <a:endParaRPr lang="he-IL" sz="2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-1428792" y="0"/>
            <a:ext cx="5436179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2800" b="1" cap="none" spc="0" dirty="0" smtClean="0">
                <a:ln w="10541" cmpd="sng">
                  <a:solidFill>
                    <a:schemeClr val="accent1"/>
                  </a:solidFill>
                  <a:prstDash val="solid"/>
                </a:ln>
                <a:solidFill>
                  <a:srgbClr val="FFFF66"/>
                </a:solidFill>
                <a:effectLst>
                  <a:glow rad="101600">
                    <a:srgbClr val="FFFF00">
                      <a:alpha val="60000"/>
                    </a:srgbClr>
                  </a:glow>
                </a:effectLst>
                <a:cs typeface="Hatzwi Hollow" pitchFamily="2" charset="-79"/>
              </a:rPr>
              <a:t>פגישת אסיפת</a:t>
            </a:r>
          </a:p>
          <a:p>
            <a:pPr algn="ctr"/>
            <a:r>
              <a:rPr lang="he-IL" sz="2800" b="1" cap="none" spc="0" dirty="0" smtClean="0">
                <a:ln w="10541" cmpd="sng">
                  <a:solidFill>
                    <a:schemeClr val="accent1"/>
                  </a:solidFill>
                  <a:prstDash val="solid"/>
                </a:ln>
                <a:solidFill>
                  <a:srgbClr val="FFFF66"/>
                </a:solidFill>
                <a:effectLst>
                  <a:glow rad="101600">
                    <a:srgbClr val="FFFF00">
                      <a:alpha val="60000"/>
                    </a:srgbClr>
                  </a:glow>
                </a:effectLst>
                <a:cs typeface="Hatzwi Hollow" pitchFamily="2" charset="-79"/>
              </a:rPr>
              <a:t> הורים מיטבית</a:t>
            </a:r>
            <a:endParaRPr lang="he-IL" sz="2800" b="1" cap="none" spc="0" dirty="0">
              <a:ln w="10541" cmpd="sng">
                <a:solidFill>
                  <a:schemeClr val="accent1"/>
                </a:solidFill>
                <a:prstDash val="solid"/>
              </a:ln>
              <a:solidFill>
                <a:srgbClr val="FFFF66"/>
              </a:solidFill>
              <a:effectLst>
                <a:glow rad="101600">
                  <a:srgbClr val="FFFF00">
                    <a:alpha val="60000"/>
                  </a:srgbClr>
                </a:glow>
              </a:effectLst>
              <a:cs typeface="Hatzwi Hollow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7224" y="1142984"/>
            <a:ext cx="7572428" cy="540147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ישנם תחומים רבים השותפים בין מורים להורים</a:t>
            </a:r>
          </a:p>
          <a:p>
            <a:endParaRPr lang="he-IL" dirty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he-IL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הורים ומורים כאחד זקוקים לקבלת הערכה, מידע והבנה אלה מאלה</a:t>
            </a:r>
            <a:endParaRPr lang="he-IL" dirty="0"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he-IL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הצדדים זקוקים להכרה במאמציהם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he-IL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שני הצדדים זקוקים לכבוד הדדי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he-IL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שני הצדדים צריכים לשתף פעולה, ולתמוך אלה באלה, תוך חיפוש המיטב   </a:t>
            </a:r>
          </a:p>
          <a:p>
            <a:pPr>
              <a:lnSpc>
                <a:spcPct val="150000"/>
              </a:lnSpc>
            </a:pPr>
            <a:r>
              <a:rPr lang="he-IL" dirty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he-IL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 שבצד האחר, באופן שאי אפשר יהיה להעניק את המיטב לילדינו.</a:t>
            </a:r>
          </a:p>
          <a:p>
            <a:pPr>
              <a:buFont typeface="Arial" pitchFamily="34" charset="0"/>
              <a:buChar char="•"/>
            </a:pPr>
            <a:endParaRPr lang="he-IL" dirty="0"/>
          </a:p>
          <a:p>
            <a:pPr>
              <a:buFont typeface="Arial" pitchFamily="34" charset="0"/>
              <a:buChar char="•"/>
            </a:pPr>
            <a:endParaRPr lang="he-IL" dirty="0" smtClean="0"/>
          </a:p>
          <a:p>
            <a:pPr algn="ctr"/>
            <a:r>
              <a:rPr lang="he-IL" sz="24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cs typeface="HafganaMF" pitchFamily="2" charset="-79"/>
              </a:rPr>
              <a:t>הסימן הטוב ביותר לדעת אם הפגישה הצליחה הוא: </a:t>
            </a:r>
          </a:p>
          <a:p>
            <a:pPr algn="ctr"/>
            <a:r>
              <a:rPr lang="he-IL" sz="24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cs typeface="HafganaMF" pitchFamily="2" charset="-79"/>
              </a:rPr>
              <a:t>בזמן הפרידה המורה וההורה נמצאים באותו המקום, באותו הצוות, מסכימים על מחויבות משותפת להתקדמות התלמיד והחלטתנו הנחושה לא לומר נואש לעולם על כל ילד </a:t>
            </a:r>
          </a:p>
          <a:p>
            <a:pPr algn="ctr"/>
            <a:endParaRPr lang="he-IL" sz="2400" dirty="0" smtClean="0"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cs typeface="HafganaMF" pitchFamily="2" charset="-79"/>
            </a:endParaRPr>
          </a:p>
          <a:p>
            <a:pPr algn="ctr"/>
            <a:r>
              <a:rPr lang="he-IL" sz="3600" dirty="0" smtClean="0">
                <a:effectLst>
                  <a:glow rad="228600">
                    <a:srgbClr val="FFFF00">
                      <a:alpha val="40000"/>
                    </a:srgbClr>
                  </a:glow>
                </a:effectLst>
                <a:cs typeface="HafganaMF" pitchFamily="2" charset="-79"/>
              </a:rPr>
              <a:t>בשקופיות הבאות תוכלו לראות דוגמאות לפגישות אידיאליות.</a:t>
            </a:r>
            <a:endParaRPr lang="he-IL" sz="3600" dirty="0">
              <a:effectLst>
                <a:glow rad="228600">
                  <a:srgbClr val="FFFF00">
                    <a:alpha val="40000"/>
                  </a:srgbClr>
                </a:glow>
              </a:effectLst>
              <a:cs typeface="HafganaMF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571868" y="1142984"/>
            <a:ext cx="528641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he-IL" dirty="0"/>
          </a:p>
        </p:txBody>
      </p:sp>
      <p:pic>
        <p:nvPicPr>
          <p:cNvPr id="8" name="Picture 5" descr="C305ADC"/>
          <p:cNvPicPr>
            <a:picLocks noChangeAspect="1" noChangeArrowheads="1"/>
          </p:cNvPicPr>
          <p:nvPr/>
        </p:nvPicPr>
        <p:blipFill>
          <a:blip r:embed="rId2" cstate="print"/>
          <a:srcRect l="20070" t="15959" r="44479" b="6285"/>
          <a:stretch>
            <a:fillRect/>
          </a:stretch>
        </p:blipFill>
        <p:spPr bwMode="auto">
          <a:xfrm>
            <a:off x="2643174" y="0"/>
            <a:ext cx="6500826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מלבן 8"/>
          <p:cNvSpPr/>
          <p:nvPr/>
        </p:nvSpPr>
        <p:spPr>
          <a:xfrm>
            <a:off x="-1428792" y="1835056"/>
            <a:ext cx="5436179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3600" b="1" dirty="0" smtClean="0">
                <a:ln w="10541" cmpd="sng">
                  <a:solidFill>
                    <a:schemeClr val="accent1"/>
                  </a:solidFill>
                  <a:prstDash val="solid"/>
                </a:ln>
                <a:solidFill>
                  <a:srgbClr val="FFFF66"/>
                </a:solidFill>
                <a:effectLst>
                  <a:glow rad="101600">
                    <a:srgbClr val="FFFF00">
                      <a:alpha val="60000"/>
                    </a:srgbClr>
                  </a:glow>
                </a:effectLst>
                <a:cs typeface="FrankRuehl" pitchFamily="2" charset="-79"/>
              </a:rPr>
              <a:t>הפגישה </a:t>
            </a:r>
          </a:p>
          <a:p>
            <a:pPr algn="ctr"/>
            <a:r>
              <a:rPr lang="he-IL" sz="3600" b="1" cap="none" spc="0" dirty="0" smtClean="0">
                <a:ln w="10541" cmpd="sng">
                  <a:solidFill>
                    <a:schemeClr val="accent1"/>
                  </a:solidFill>
                  <a:prstDash val="solid"/>
                </a:ln>
                <a:solidFill>
                  <a:srgbClr val="FFFF66"/>
                </a:solidFill>
                <a:effectLst>
                  <a:glow rad="101600">
                    <a:srgbClr val="FFFF00">
                      <a:alpha val="60000"/>
                    </a:srgbClr>
                  </a:glow>
                </a:effectLst>
                <a:cs typeface="FrankRuehl" pitchFamily="2" charset="-79"/>
              </a:rPr>
              <a:t>האידיאלית</a:t>
            </a:r>
          </a:p>
          <a:p>
            <a:pPr algn="ctr"/>
            <a:r>
              <a:rPr lang="he-IL" sz="3600" b="1" dirty="0" smtClean="0">
                <a:ln w="10541" cmpd="sng">
                  <a:solidFill>
                    <a:schemeClr val="accent1"/>
                  </a:solidFill>
                  <a:prstDash val="solid"/>
                </a:ln>
                <a:solidFill>
                  <a:srgbClr val="FFFF66"/>
                </a:solidFill>
                <a:effectLst>
                  <a:glow rad="101600">
                    <a:srgbClr val="FFFF00">
                      <a:alpha val="60000"/>
                    </a:srgbClr>
                  </a:glow>
                </a:effectLst>
                <a:cs typeface="FrankRuehl" pitchFamily="2" charset="-79"/>
              </a:rPr>
              <a:t>מנקודת מבטו</a:t>
            </a:r>
          </a:p>
          <a:p>
            <a:pPr algn="ctr"/>
            <a:r>
              <a:rPr lang="he-IL" sz="3600" b="1" cap="none" spc="0" dirty="0" smtClean="0">
                <a:ln w="10541" cmpd="sng">
                  <a:solidFill>
                    <a:schemeClr val="accent1"/>
                  </a:solidFill>
                  <a:prstDash val="solid"/>
                </a:ln>
                <a:solidFill>
                  <a:srgbClr val="FFFF66"/>
                </a:solidFill>
                <a:effectLst>
                  <a:glow rad="101600">
                    <a:srgbClr val="FFFF00">
                      <a:alpha val="60000"/>
                    </a:srgbClr>
                  </a:glow>
                </a:effectLst>
                <a:cs typeface="FrankRuehl" pitchFamily="2" charset="-79"/>
              </a:rPr>
              <a:t>של המורה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-1428792" y="1835056"/>
            <a:ext cx="5436179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3600" b="1" dirty="0" smtClean="0">
                <a:ln w="10541" cmpd="sng">
                  <a:solidFill>
                    <a:schemeClr val="accent1"/>
                  </a:solidFill>
                  <a:prstDash val="solid"/>
                </a:ln>
                <a:solidFill>
                  <a:srgbClr val="FFFF66"/>
                </a:solidFill>
                <a:effectLst>
                  <a:glow rad="101600">
                    <a:srgbClr val="FFFF00">
                      <a:alpha val="60000"/>
                    </a:srgbClr>
                  </a:glow>
                </a:effectLst>
                <a:cs typeface="FrankRuehl" pitchFamily="2" charset="-79"/>
              </a:rPr>
              <a:t>הפגישה </a:t>
            </a:r>
          </a:p>
          <a:p>
            <a:pPr algn="ctr"/>
            <a:r>
              <a:rPr lang="he-IL" sz="3600" b="1" cap="none" spc="0" dirty="0" smtClean="0">
                <a:ln w="10541" cmpd="sng">
                  <a:solidFill>
                    <a:schemeClr val="accent1"/>
                  </a:solidFill>
                  <a:prstDash val="solid"/>
                </a:ln>
                <a:solidFill>
                  <a:srgbClr val="FFFF66"/>
                </a:solidFill>
                <a:effectLst>
                  <a:glow rad="101600">
                    <a:srgbClr val="FFFF00">
                      <a:alpha val="60000"/>
                    </a:srgbClr>
                  </a:glow>
                </a:effectLst>
                <a:cs typeface="FrankRuehl" pitchFamily="2" charset="-79"/>
              </a:rPr>
              <a:t>האידיאלית</a:t>
            </a:r>
          </a:p>
          <a:p>
            <a:pPr algn="ctr"/>
            <a:r>
              <a:rPr lang="he-IL" sz="3600" b="1" dirty="0" smtClean="0">
                <a:ln w="10541" cmpd="sng">
                  <a:solidFill>
                    <a:schemeClr val="accent1"/>
                  </a:solidFill>
                  <a:prstDash val="solid"/>
                </a:ln>
                <a:solidFill>
                  <a:srgbClr val="FFFF66"/>
                </a:solidFill>
                <a:effectLst>
                  <a:glow rad="101600">
                    <a:srgbClr val="FFFF00">
                      <a:alpha val="60000"/>
                    </a:srgbClr>
                  </a:glow>
                </a:effectLst>
                <a:cs typeface="FrankRuehl" pitchFamily="2" charset="-79"/>
              </a:rPr>
              <a:t>מנקודת מבטו</a:t>
            </a:r>
          </a:p>
          <a:p>
            <a:pPr algn="ctr"/>
            <a:r>
              <a:rPr lang="he-IL" sz="3600" b="1" cap="none" spc="0" dirty="0" smtClean="0">
                <a:ln w="10541" cmpd="sng">
                  <a:solidFill>
                    <a:schemeClr val="accent1"/>
                  </a:solidFill>
                  <a:prstDash val="solid"/>
                </a:ln>
                <a:solidFill>
                  <a:srgbClr val="FFFF66"/>
                </a:solidFill>
                <a:effectLst>
                  <a:glow rad="101600">
                    <a:srgbClr val="FFFF00">
                      <a:alpha val="60000"/>
                    </a:srgbClr>
                  </a:glow>
                </a:effectLst>
                <a:cs typeface="FrankRuehl" pitchFamily="2" charset="-79"/>
              </a:rPr>
              <a:t>של המורה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71868" y="1142984"/>
            <a:ext cx="528641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he-IL" dirty="0"/>
          </a:p>
        </p:txBody>
      </p:sp>
      <p:pic>
        <p:nvPicPr>
          <p:cNvPr id="8" name="Picture 4" descr="C7A391B2"/>
          <p:cNvPicPr>
            <a:picLocks noChangeAspect="1" noChangeArrowheads="1"/>
          </p:cNvPicPr>
          <p:nvPr/>
        </p:nvPicPr>
        <p:blipFill>
          <a:blip r:embed="rId2" cstate="print"/>
          <a:srcRect l="57617" t="13368" r="6369" b="11357"/>
          <a:stretch>
            <a:fillRect/>
          </a:stretch>
        </p:blipFill>
        <p:spPr bwMode="auto">
          <a:xfrm>
            <a:off x="2571736" y="-24"/>
            <a:ext cx="6572264" cy="68579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0" descr="try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429133"/>
            <a:ext cx="2808268" cy="2428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מלבן 7"/>
          <p:cNvSpPr/>
          <p:nvPr/>
        </p:nvSpPr>
        <p:spPr>
          <a:xfrm>
            <a:off x="2071638" y="785794"/>
            <a:ext cx="7072362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3200" b="1" spc="100" dirty="0" smtClean="0">
                <a:ln w="18000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נקודות למחשבה </a:t>
            </a:r>
            <a:r>
              <a:rPr lang="he-IL" sz="3200" b="1" spc="100" dirty="0" err="1" smtClean="0">
                <a:ln w="18000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– תזכורת</a:t>
            </a:r>
            <a:r>
              <a:rPr lang="he-IL" sz="3200" b="1" spc="100" dirty="0" smtClean="0">
                <a:ln w="18000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 מהירה...</a:t>
            </a:r>
            <a:endParaRPr lang="he-IL" sz="3200" b="1" cap="none" spc="100" dirty="0">
              <a:ln w="18000">
                <a:solidFill>
                  <a:schemeClr val="accent1">
                    <a:lumMod val="75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14414" y="2000240"/>
            <a:ext cx="7358114" cy="30162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he-IL" sz="3200" b="1" u="sng" dirty="0" smtClean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Petel" pitchFamily="2" charset="-79"/>
                <a:cs typeface="Rehut Right" pitchFamily="2" charset="-79"/>
              </a:rPr>
              <a:t>במקום</a:t>
            </a:r>
            <a:r>
              <a:rPr lang="he-IL" sz="3200" b="1" dirty="0" smtClean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Petel" pitchFamily="2" charset="-79"/>
                <a:cs typeface="Rehut Right" pitchFamily="2" charset="-79"/>
              </a:rPr>
              <a:t> </a:t>
            </a:r>
            <a:r>
              <a:rPr lang="he-IL" sz="3200" b="1" dirty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Petel" pitchFamily="2" charset="-79"/>
                <a:cs typeface="Rehut Right" pitchFamily="2" charset="-79"/>
              </a:rPr>
              <a:t>להתחיל במה לא בסדר</a:t>
            </a:r>
            <a:r>
              <a:rPr lang="he-IL" sz="3200" b="1" dirty="0" smtClean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Petel" pitchFamily="2" charset="-79"/>
                <a:cs typeface="Rehut Right" pitchFamily="2" charset="-79"/>
              </a:rPr>
              <a:t>:</a:t>
            </a:r>
            <a:endParaRPr lang="en-US" sz="3200" dirty="0">
              <a:effectLst>
                <a:glow rad="101600">
                  <a:srgbClr val="FF0000">
                    <a:alpha val="60000"/>
                  </a:srgbClr>
                </a:glow>
              </a:effectLst>
              <a:cs typeface="Rehut Right" pitchFamily="2" charset="-79"/>
            </a:endParaRPr>
          </a:p>
          <a:p>
            <a:pPr>
              <a:lnSpc>
                <a:spcPct val="150000"/>
              </a:lnSpc>
            </a:pPr>
            <a:r>
              <a:rPr lang="he-IL" sz="1600" dirty="0"/>
              <a:t>"הבן שלך לא השקיע מאמץ רב בשיעורי הבית שלו לאחרונה".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he-IL" sz="1600" dirty="0"/>
              <a:t> 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he-IL" sz="3200" b="1" u="sng" dirty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Petel" pitchFamily="2" charset="-79"/>
                <a:cs typeface="Rehut Right" pitchFamily="2" charset="-79"/>
              </a:rPr>
              <a:t>התחילו בכך שתספרו משהו חיובי על הילד:</a:t>
            </a:r>
            <a:endParaRPr lang="en-US" sz="3200" b="1" u="sng" dirty="0">
              <a:effectLst>
                <a:glow rad="101600">
                  <a:srgbClr val="FF0000">
                    <a:alpha val="60000"/>
                  </a:srgbClr>
                </a:glow>
              </a:effectLst>
              <a:latin typeface="Petel" pitchFamily="2" charset="-79"/>
              <a:cs typeface="Rehut Right" pitchFamily="2" charset="-79"/>
            </a:endParaRPr>
          </a:p>
          <a:p>
            <a:pPr>
              <a:lnSpc>
                <a:spcPct val="150000"/>
              </a:lnSpc>
            </a:pPr>
            <a:r>
              <a:rPr lang="he-IL" sz="1600" dirty="0"/>
              <a:t>"מאיר התנדב ראשון לעזור לי בתוכנית מחזור החומרים בבית-הספר".</a:t>
            </a:r>
            <a:endParaRPr lang="en-US" sz="1600" dirty="0"/>
          </a:p>
          <a:p>
            <a:pPr>
              <a:lnSpc>
                <a:spcPct val="150000"/>
              </a:lnSpc>
            </a:pPr>
            <a:endParaRPr lang="he-IL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0" descr="try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429133"/>
            <a:ext cx="2808268" cy="2428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מלבן 7"/>
          <p:cNvSpPr/>
          <p:nvPr/>
        </p:nvSpPr>
        <p:spPr>
          <a:xfrm>
            <a:off x="2071638" y="785794"/>
            <a:ext cx="7072362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3200" b="1" spc="100" dirty="0" smtClean="0">
                <a:ln w="18000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נקודות למחשבה </a:t>
            </a:r>
            <a:r>
              <a:rPr lang="he-IL" sz="3200" b="1" spc="100" dirty="0" err="1" smtClean="0">
                <a:ln w="18000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– תזכורת</a:t>
            </a:r>
            <a:r>
              <a:rPr lang="he-IL" sz="3200" b="1" spc="100" dirty="0" smtClean="0">
                <a:ln w="18000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 מהירה...</a:t>
            </a:r>
            <a:endParaRPr lang="he-IL" sz="3200" b="1" cap="none" spc="100" dirty="0">
              <a:ln w="18000">
                <a:solidFill>
                  <a:schemeClr val="accent1">
                    <a:lumMod val="75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14414" y="2000240"/>
            <a:ext cx="7358114" cy="30162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he-IL" sz="1600" b="1" dirty="0" smtClean="0"/>
              <a:t> </a:t>
            </a:r>
            <a:r>
              <a:rPr lang="he-IL" sz="3200" b="1" u="sng" dirty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Petel" pitchFamily="2" charset="-79"/>
                <a:cs typeface="Rehut Right" pitchFamily="2" charset="-79"/>
              </a:rPr>
              <a:t>במקום רשימה של נקודות החולשה של הילד:</a:t>
            </a:r>
            <a:endParaRPr lang="en-US" sz="3200" b="1" u="sng" dirty="0">
              <a:effectLst>
                <a:glow rad="101600">
                  <a:srgbClr val="FF0000">
                    <a:alpha val="60000"/>
                  </a:srgbClr>
                </a:glow>
              </a:effectLst>
              <a:latin typeface="Petel" pitchFamily="2" charset="-79"/>
              <a:cs typeface="Rehut Right" pitchFamily="2" charset="-79"/>
            </a:endParaRPr>
          </a:p>
          <a:p>
            <a:pPr>
              <a:lnSpc>
                <a:spcPct val="150000"/>
              </a:lnSpc>
            </a:pPr>
            <a:r>
              <a:rPr lang="he-IL" sz="1600" dirty="0" smtClean="0"/>
              <a:t>  "</a:t>
            </a:r>
            <a:r>
              <a:rPr lang="he-IL" sz="1600" dirty="0"/>
              <a:t>הוא חולם בהקיץ, והוא חלש בחשבון - במיוחד בכפל".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he-IL" sz="1600" dirty="0"/>
              <a:t> 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he-IL" sz="3200" b="1" u="sng" dirty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Petel" pitchFamily="2" charset="-79"/>
                <a:cs typeface="Rehut Right" pitchFamily="2" charset="-79"/>
              </a:rPr>
              <a:t>הצביעו על מה שעליו לעשות:</a:t>
            </a:r>
            <a:endParaRPr lang="en-US" sz="3200" b="1" u="sng" dirty="0">
              <a:effectLst>
                <a:glow rad="101600">
                  <a:srgbClr val="FF0000">
                    <a:alpha val="60000"/>
                  </a:srgbClr>
                </a:glow>
              </a:effectLst>
              <a:latin typeface="Petel" pitchFamily="2" charset="-79"/>
              <a:cs typeface="Rehut Right" pitchFamily="2" charset="-79"/>
            </a:endParaRPr>
          </a:p>
          <a:p>
            <a:pPr>
              <a:lnSpc>
                <a:spcPct val="150000"/>
              </a:lnSpc>
            </a:pPr>
            <a:r>
              <a:rPr lang="he-IL" sz="1600" dirty="0"/>
              <a:t>"מאיר צריך להקדיש זמן רב יותר ללימודי לוח הכפל".</a:t>
            </a:r>
            <a:endParaRPr lang="en-US" sz="1600" dirty="0"/>
          </a:p>
          <a:p>
            <a:pPr>
              <a:lnSpc>
                <a:spcPct val="150000"/>
              </a:lnSpc>
            </a:pPr>
            <a:endParaRPr lang="he-IL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0" descr="try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429133"/>
            <a:ext cx="2808268" cy="2428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מלבן 7"/>
          <p:cNvSpPr/>
          <p:nvPr/>
        </p:nvSpPr>
        <p:spPr>
          <a:xfrm>
            <a:off x="2071638" y="785794"/>
            <a:ext cx="7072362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3200" b="1" spc="100" dirty="0" smtClean="0">
                <a:ln w="18000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נקודות למחשבה </a:t>
            </a:r>
            <a:r>
              <a:rPr lang="he-IL" sz="3200" b="1" spc="100" dirty="0" err="1" smtClean="0">
                <a:ln w="18000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– תזכורת</a:t>
            </a:r>
            <a:r>
              <a:rPr lang="he-IL" sz="3200" b="1" spc="100" dirty="0" smtClean="0">
                <a:ln w="18000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 מהירה...</a:t>
            </a:r>
            <a:endParaRPr lang="he-IL" sz="3200" b="1" cap="none" spc="100" dirty="0">
              <a:ln w="18000">
                <a:solidFill>
                  <a:schemeClr val="accent1">
                    <a:lumMod val="75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14414" y="2000240"/>
            <a:ext cx="7358114" cy="390876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en-US" sz="1600" dirty="0"/>
          </a:p>
          <a:p>
            <a:pPr>
              <a:lnSpc>
                <a:spcPct val="150000"/>
              </a:lnSpc>
            </a:pPr>
            <a:r>
              <a:rPr lang="he-IL" sz="1600" b="1" dirty="0" smtClean="0"/>
              <a:t> </a:t>
            </a:r>
            <a:r>
              <a:rPr lang="he-IL" sz="3200" b="1" u="sng" dirty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Petel" pitchFamily="2" charset="-79"/>
                <a:cs typeface="Rehut Right" pitchFamily="2" charset="-79"/>
              </a:rPr>
              <a:t>במקום להגיד מה לעשות:</a:t>
            </a:r>
            <a:endParaRPr lang="en-US" sz="3200" b="1" u="sng" dirty="0">
              <a:effectLst>
                <a:glow rad="101600">
                  <a:srgbClr val="FF0000">
                    <a:alpha val="60000"/>
                  </a:srgbClr>
                </a:glow>
              </a:effectLst>
              <a:latin typeface="Petel" pitchFamily="2" charset="-79"/>
              <a:cs typeface="Rehut Right" pitchFamily="2" charset="-79"/>
            </a:endParaRPr>
          </a:p>
          <a:p>
            <a:pPr>
              <a:lnSpc>
                <a:spcPct val="150000"/>
              </a:lnSpc>
            </a:pPr>
            <a:r>
              <a:rPr lang="he-IL" sz="1600" dirty="0"/>
              <a:t>"אתה ואשתך צריכים להכריח את מאיר להתאמן בכרטיסיות כל ערב".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he-IL" sz="1600" dirty="0"/>
              <a:t> 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he-IL" sz="3200" b="1" u="sng" dirty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Petel" pitchFamily="2" charset="-79"/>
                <a:cs typeface="Rehut Right" pitchFamily="2" charset="-79"/>
              </a:rPr>
              <a:t>תארו מה פעל בבית הספר:</a:t>
            </a:r>
            <a:endParaRPr lang="en-US" sz="3200" b="1" u="sng" dirty="0">
              <a:effectLst>
                <a:glow rad="101600">
                  <a:srgbClr val="FF0000">
                    <a:alpha val="60000"/>
                  </a:srgbClr>
                </a:glow>
              </a:effectLst>
              <a:latin typeface="Petel" pitchFamily="2" charset="-79"/>
              <a:cs typeface="Rehut Right" pitchFamily="2" charset="-79"/>
            </a:endParaRPr>
          </a:p>
          <a:p>
            <a:pPr>
              <a:lnSpc>
                <a:spcPct val="150000"/>
              </a:lnSpc>
            </a:pPr>
            <a:r>
              <a:rPr lang="he-IL" sz="1600" dirty="0"/>
              <a:t>"אני שם לב שכאשר אני מטיל על מאיר עבודה הקשורה בחשבון </a:t>
            </a:r>
            <a:endParaRPr lang="he-IL" sz="1600" dirty="0" smtClean="0"/>
          </a:p>
          <a:p>
            <a:pPr>
              <a:lnSpc>
                <a:spcPct val="150000"/>
              </a:lnSpc>
            </a:pPr>
            <a:r>
              <a:rPr lang="he-IL" sz="1600" dirty="0" smtClean="0"/>
              <a:t>באופן </a:t>
            </a:r>
            <a:r>
              <a:rPr lang="he-IL" sz="1600" dirty="0"/>
              <a:t>עקיף - כגון חישוב הכסף שאספנו לחסרי בית - הוא עושה זאת היטב".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he-IL" sz="1600" dirty="0"/>
              <a:t> </a:t>
            </a:r>
            <a:endParaRPr lang="en-US" sz="1600" dirty="0"/>
          </a:p>
          <a:p>
            <a:endParaRPr lang="he-IL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זרימה">
  <a:themeElements>
    <a:clrScheme name="מטרו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זרימה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זרימ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1216</TotalTime>
  <Words>554</Words>
  <Application>Microsoft Office PowerPoint</Application>
  <PresentationFormat>‫הצגה על המסך (4:3)</PresentationFormat>
  <Paragraphs>91</Paragraphs>
  <Slides>12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12</vt:i4>
      </vt:variant>
    </vt:vector>
  </HeadingPairs>
  <TitlesOfParts>
    <vt:vector size="13" baseType="lpstr">
      <vt:lpstr>זרימה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yehuda</dc:creator>
  <cp:lastModifiedBy>יהודה נוימן</cp:lastModifiedBy>
  <cp:revision>42</cp:revision>
  <dcterms:created xsi:type="dcterms:W3CDTF">2008-02-06T12:55:09Z</dcterms:created>
  <dcterms:modified xsi:type="dcterms:W3CDTF">2013-12-08T13:27:31Z</dcterms:modified>
</cp:coreProperties>
</file>